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601200" cy="12801600" type="A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900"/>
    <a:srgbClr val="0099CC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857" autoAdjust="0"/>
  </p:normalViewPr>
  <p:slideViewPr>
    <p:cSldViewPr snapToGrid="0">
      <p:cViewPr varScale="1">
        <p:scale>
          <a:sx n="48" d="100"/>
          <a:sy n="48" d="100"/>
        </p:scale>
        <p:origin x="1200" y="7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46" cy="46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02" y="0"/>
            <a:ext cx="3038445" cy="46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BA7AB-82FA-4C85-A1E1-7DE091645754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45" y="4474261"/>
            <a:ext cx="5609311" cy="365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052"/>
            <a:ext cx="3038446" cy="4653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02" y="8831052"/>
            <a:ext cx="3038445" cy="4653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4211F-6B7E-4050-AC73-D2CCB0DA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RjzY4wHO&amp;id=61BE9760F2C3FE350FAB3AD5AAEFD7091CCB2DA4&amp;thid=OIP.RjzY4wHOT3tz5wzvsNtaDgHaJl&amp;mediaurl=https://www.cdc.gov/nchhstp/newsroom/images/2013/YouthSTI-InfographicFullRes.jpg&amp;cdnurl=https://th.bing.com/th/id/R.463cd8e301ce4f7b73e70cefb0db5a0e?rik%3DpC3LHAnX76rVOg%26pid%3DImgRaw%26r%3D0&amp;exph=2650&amp;expw=2048&amp;q=inphographic+sexually+transmited+infection+&amp;simid=608000707951286724&amp;form=IRPRST&amp;ck=C7D684BC30BB6AA6FF1D9912EEB81BBE&amp;selectedindex=7&amp;itb=0&amp;ajaxhist=0&amp;ajaxserp=0&amp;vt=0&amp;sim=1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ng.com/images/search?view=detailV2&amp;ccid=Qvn9RsB9&amp;id=35BA1C6864CC52D2C680557BBBD8342085A90264&amp;thid=OIP.Qvn9RsB9M-UgSS66EMVMigHaNq&amp;mediaurl=https://www.cdc.gov/nchhstp/newsroom/images/2018/std/std-infographic-complete.jpg&amp;cdnurl=https://th.bing.com/th/id/R.42f9fd46c07d33e520492eba10c54c8a?rik%3DZAKphSA02Lt7VQ%26pid%3DImgRaw%26r%3D0&amp;exph=3599&amp;expw=1950&amp;q=inphographic+sexually+transmited+infection+&amp;simid=607999952006156440&amp;form=IRPRST&amp;ck=C6CB78F137DD8A1C3041287C733DC4F7&amp;selectedindex=0&amp;itb=0&amp;ajaxhist=0&amp;ajaxserp=0&amp;vt=0&amp;sim=1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hlinkClick r:id="rId3"/>
              </a:rPr>
              <a:t>inphographic</a:t>
            </a:r>
            <a:r>
              <a:rPr lang="en-US" dirty="0">
                <a:hlinkClick r:id="rId3"/>
              </a:rPr>
              <a:t> sexually </a:t>
            </a:r>
            <a:r>
              <a:rPr lang="en-US" dirty="0" err="1">
                <a:hlinkClick r:id="rId3"/>
              </a:rPr>
              <a:t>transmited</a:t>
            </a:r>
            <a:r>
              <a:rPr lang="en-US" dirty="0">
                <a:hlinkClick r:id="rId3"/>
              </a:rPr>
              <a:t> infection - Search (bing.com)</a:t>
            </a:r>
            <a:endParaRPr lang="ro-RO" dirty="0"/>
          </a:p>
          <a:p>
            <a:r>
              <a:rPr lang="en-US" dirty="0" err="1">
                <a:hlinkClick r:id="rId4"/>
              </a:rPr>
              <a:t>inphographic</a:t>
            </a:r>
            <a:r>
              <a:rPr lang="en-US" dirty="0">
                <a:hlinkClick r:id="rId4"/>
              </a:rPr>
              <a:t> sexually </a:t>
            </a:r>
            <a:r>
              <a:rPr lang="en-US" dirty="0" err="1">
                <a:hlinkClick r:id="rId4"/>
              </a:rPr>
              <a:t>transmited</a:t>
            </a:r>
            <a:r>
              <a:rPr lang="en-US" dirty="0">
                <a:hlinkClick r:id="rId4"/>
              </a:rPr>
              <a:t> infection - Search (bing.com)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211F-6B7E-4050-AC73-D2CCB0DAE7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7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5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8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3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4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5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0523-FFB4-40B5-8626-1992EBE7D395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Dandelions on a gradient blue and green background">
            <a:extLst>
              <a:ext uri="{FF2B5EF4-FFF2-40B4-BE49-F238E27FC236}">
                <a16:creationId xmlns:a16="http://schemas.microsoft.com/office/drawing/2014/main" id="{E944F4E3-C8DD-7280-DC9A-C1C90DCB9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56" y="7405869"/>
            <a:ext cx="7526990" cy="50167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74E526-984C-CD65-A838-ACF15248D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28" y="2733673"/>
            <a:ext cx="1372243" cy="1372243"/>
          </a:xfrm>
          <a:prstGeom prst="rect">
            <a:avLst/>
          </a:prstGeom>
        </p:spPr>
      </p:pic>
      <p:pic>
        <p:nvPicPr>
          <p:cNvPr id="63" name="Picture 62" descr="Silver metal newtons cradle">
            <a:extLst>
              <a:ext uri="{FF2B5EF4-FFF2-40B4-BE49-F238E27FC236}">
                <a16:creationId xmlns:a16="http://schemas.microsoft.com/office/drawing/2014/main" id="{EE6609F9-B741-E4C2-270C-2BBF32FDC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14" y="2820467"/>
            <a:ext cx="2037387" cy="1600992"/>
          </a:xfrm>
          <a:prstGeom prst="rect">
            <a:avLst/>
          </a:prstGeom>
          <a:solidFill>
            <a:schemeClr val="bg1">
              <a:alpha val="2000"/>
            </a:schemeClr>
          </a:solidFill>
        </p:spPr>
      </p:pic>
      <p:pic>
        <p:nvPicPr>
          <p:cNvPr id="78" name="Picture 77" descr="One glowing light up arrow among other down arrows on green pastel color background">
            <a:extLst>
              <a:ext uri="{FF2B5EF4-FFF2-40B4-BE49-F238E27FC236}">
                <a16:creationId xmlns:a16="http://schemas.microsoft.com/office/drawing/2014/main" id="{FD5B49FB-A1A5-A57C-BC66-A6637C0B8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0" y="4262490"/>
            <a:ext cx="3427486" cy="2570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83717" y="1810179"/>
            <a:ext cx="317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/>
              <a:t>MAJORITATEA ITS SUNT INIȚIAL ASIMPTOMATICE,</a:t>
            </a:r>
          </a:p>
          <a:p>
            <a:pPr algn="ctr"/>
            <a:r>
              <a:rPr lang="ro-RO" sz="1600" b="1" dirty="0">
                <a:solidFill>
                  <a:srgbClr val="009999"/>
                </a:solidFill>
                <a:latin typeface="Bahnschrift" panose="020B0502040204020203" pitchFamily="34" charset="0"/>
              </a:rPr>
              <a:t>.</a:t>
            </a:r>
            <a:endParaRPr lang="en-US" sz="16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273" y="1344309"/>
            <a:ext cx="854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INFECȚIILE CU TRANSMITERE SEXUALĂ – PROBLEMĂ DE SĂNĂTATE PUBLICĂ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56159" y="3891174"/>
            <a:ext cx="8599949" cy="2770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394273" y="7331137"/>
            <a:ext cx="8543133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F08A1A-7DC3-8F50-91FC-CE6DA3DC8410}"/>
              </a:ext>
            </a:extLst>
          </p:cNvPr>
          <p:cNvSpPr txBox="1"/>
          <p:nvPr/>
        </p:nvSpPr>
        <p:spPr>
          <a:xfrm>
            <a:off x="456159" y="440805"/>
            <a:ext cx="5993512" cy="830997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ro-RO" sz="1600" b="1" cap="all" dirty="0">
                <a:solidFill>
                  <a:schemeClr val="bg1"/>
                </a:solidFill>
              </a:rPr>
              <a:t>IULIE 2024</a:t>
            </a:r>
          </a:p>
          <a:p>
            <a:r>
              <a:rPr lang="ro-RO" sz="1600" b="1" cap="all" dirty="0">
                <a:solidFill>
                  <a:schemeClr val="bg1"/>
                </a:solidFill>
              </a:rPr>
              <a:t>CAMPANIE DE PROMOVARE A SĂNĂTĂȚII REPRODUCERII</a:t>
            </a:r>
            <a:endParaRPr lang="en-US" sz="1600" b="1" cap="all" dirty="0">
              <a:solidFill>
                <a:schemeClr val="bg1"/>
              </a:solidFill>
            </a:endParaRPr>
          </a:p>
          <a:p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ț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potrivit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976F8-2BAF-0FB2-FA09-A1303B8A7AB9}"/>
              </a:ext>
            </a:extLst>
          </p:cNvPr>
          <p:cNvSpPr/>
          <p:nvPr/>
        </p:nvSpPr>
        <p:spPr>
          <a:xfrm>
            <a:off x="6294088" y="442927"/>
            <a:ext cx="2922496" cy="83099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B78426-5F00-0F4B-D081-35B09F7B66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6294088" y="634117"/>
            <a:ext cx="1495870" cy="480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9F36E5-1238-F1FA-3408-B3C354DA84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38000" r="21542" b="39840"/>
          <a:stretch/>
        </p:blipFill>
        <p:spPr>
          <a:xfrm>
            <a:off x="7719252" y="634117"/>
            <a:ext cx="1385271" cy="536186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903171-1D58-289B-1802-CB9A5A2E42A1}"/>
              </a:ext>
            </a:extLst>
          </p:cNvPr>
          <p:cNvCxnSpPr/>
          <p:nvPr/>
        </p:nvCxnSpPr>
        <p:spPr>
          <a:xfrm>
            <a:off x="6222545" y="578607"/>
            <a:ext cx="0" cy="6074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1F10227-11D2-CD2F-D446-EEBEFF274B49}"/>
              </a:ext>
            </a:extLst>
          </p:cNvPr>
          <p:cNvSpPr txBox="1"/>
          <p:nvPr/>
        </p:nvSpPr>
        <p:spPr>
          <a:xfrm>
            <a:off x="-112528" y="12431386"/>
            <a:ext cx="100921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Material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realizat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cadrul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subprogramului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evaluare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promovare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sănătăţii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educaţie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sănătate</a:t>
            </a:r>
            <a:r>
              <a:rPr lang="ro-RO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Ministerului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Sănătății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distribuție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gratuită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3434" y="1772314"/>
            <a:ext cx="194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În UE, în 2022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68101" y="5261387"/>
            <a:ext cx="3202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200" b="1" dirty="0">
                <a:solidFill>
                  <a:srgbClr val="FF0000"/>
                </a:solidFill>
              </a:rPr>
              <a:t>FACTORI CARE PUN TINERII LA RISC DE INFECȚII CU TRANSMITERE SEXUALĂ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942528" y="7490809"/>
            <a:ext cx="0" cy="484688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025203" y="8134536"/>
            <a:ext cx="72204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/>
              <a:t>ABSTINENȚA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o-RO" b="1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o-RO" b="1" dirty="0"/>
              <a:t>MONOGAMIA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endParaRPr lang="ro-RO" b="1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o-RO" b="1" dirty="0"/>
              <a:t>UTILIZAREA PREZERVATIVULUI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endParaRPr lang="ro-RO" b="1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o-RO" b="1" dirty="0"/>
              <a:t>TESTAREA PENTRU ITS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endParaRPr lang="ro-RO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/>
              <a:t>VACCINAREA ÎMPOTRIVA HPV</a:t>
            </a:r>
          </a:p>
          <a:p>
            <a:endParaRPr lang="ro-RO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/>
              <a:t>VACCINAREA ÎMPOTRIVA HEPATITEI B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91AFF-5B43-EA15-7033-D3B408119450}"/>
              </a:ext>
            </a:extLst>
          </p:cNvPr>
          <p:cNvSpPr txBox="1"/>
          <p:nvPr/>
        </p:nvSpPr>
        <p:spPr>
          <a:xfrm>
            <a:off x="553043" y="7450828"/>
            <a:ext cx="1336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Infecțiile cu transmitere sexuală pot fi prevenite!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46B6E4-129A-844C-8AF6-30E30B2701A5}"/>
              </a:ext>
            </a:extLst>
          </p:cNvPr>
          <p:cNvSpPr txBox="1"/>
          <p:nvPr/>
        </p:nvSpPr>
        <p:spPr>
          <a:xfrm>
            <a:off x="1889283" y="3964744"/>
            <a:ext cx="3703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latin typeface="Bahnschrift" panose="020B0502040204020203" pitchFamily="34" charset="0"/>
              </a:rPr>
              <a:t>ROMÂNIA 2022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189239-AFDC-49A5-9728-8D3D29045EF3}"/>
              </a:ext>
            </a:extLst>
          </p:cNvPr>
          <p:cNvSpPr/>
          <p:nvPr/>
        </p:nvSpPr>
        <p:spPr>
          <a:xfrm>
            <a:off x="457634" y="1776207"/>
            <a:ext cx="25765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009999"/>
                </a:solidFill>
              </a:rPr>
              <a:t>Anual, </a:t>
            </a:r>
            <a:r>
              <a:rPr lang="ro-RO" b="1" dirty="0"/>
              <a:t>în UE </a:t>
            </a:r>
            <a:r>
              <a:rPr lang="ro-RO" dirty="0"/>
              <a:t>sunt notificate mai mult de</a:t>
            </a:r>
            <a:endParaRPr lang="ro-RO" b="1" cap="all" dirty="0"/>
          </a:p>
          <a:p>
            <a:r>
              <a:rPr lang="ro-RO" sz="3600" b="1" dirty="0">
                <a:solidFill>
                  <a:srgbClr val="009999"/>
                </a:solidFill>
              </a:rPr>
              <a:t>300.000</a:t>
            </a:r>
            <a:r>
              <a:rPr lang="en-US" sz="3600" b="1" dirty="0">
                <a:solidFill>
                  <a:srgbClr val="009999"/>
                </a:solidFill>
              </a:rPr>
              <a:t> </a:t>
            </a:r>
            <a:endParaRPr lang="ro-RO" sz="3600" b="1" dirty="0">
              <a:solidFill>
                <a:srgbClr val="009999"/>
              </a:solidFill>
            </a:endParaRPr>
          </a:p>
          <a:p>
            <a:r>
              <a:rPr lang="ro-RO" dirty="0">
                <a:solidFill>
                  <a:srgbClr val="009999"/>
                </a:solidFill>
              </a:rPr>
              <a:t>de </a:t>
            </a:r>
            <a:r>
              <a:rPr lang="en-US" dirty="0">
                <a:solidFill>
                  <a:srgbClr val="009999"/>
                </a:solidFill>
              </a:rPr>
              <a:t>c</a:t>
            </a:r>
            <a:r>
              <a:rPr lang="ro-RO" dirty="0">
                <a:solidFill>
                  <a:srgbClr val="009999"/>
                </a:solidFill>
              </a:rPr>
              <a:t>azuri de infecții cu transmitere sexuală (ITS)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8D857D-B43E-3BAC-BFD2-98915D5C6A81}"/>
              </a:ext>
            </a:extLst>
          </p:cNvPr>
          <p:cNvSpPr txBox="1"/>
          <p:nvPr/>
        </p:nvSpPr>
        <p:spPr>
          <a:xfrm>
            <a:off x="3026502" y="2130556"/>
            <a:ext cx="1943890" cy="1477328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r>
              <a:rPr lang="ro-RO" sz="1200" b="1" dirty="0"/>
              <a:t>Gonoree  </a:t>
            </a:r>
          </a:p>
          <a:p>
            <a:r>
              <a:rPr lang="ro-RO" sz="1200" b="1" dirty="0"/>
              <a:t>70881</a:t>
            </a:r>
          </a:p>
          <a:p>
            <a:endParaRPr lang="ro-RO" sz="900" b="1" dirty="0"/>
          </a:p>
          <a:p>
            <a:r>
              <a:rPr lang="ro-RO" sz="1200" b="1" dirty="0"/>
              <a:t>Sifilis </a:t>
            </a:r>
          </a:p>
          <a:p>
            <a:r>
              <a:rPr lang="ro-RO" sz="1200" b="1" dirty="0"/>
              <a:t>35391</a:t>
            </a:r>
          </a:p>
          <a:p>
            <a:endParaRPr lang="ro-RO" sz="900" b="1" dirty="0"/>
          </a:p>
          <a:p>
            <a:r>
              <a:rPr lang="ro-RO" sz="1200" b="1" dirty="0"/>
              <a:t>Infecție cu  Chlamydia </a:t>
            </a:r>
          </a:p>
          <a:p>
            <a:r>
              <a:rPr lang="ro-RO" sz="1200" b="1" dirty="0"/>
              <a:t>216 508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576EAD-5184-B7DC-EF39-97337ED0AE6F}"/>
              </a:ext>
            </a:extLst>
          </p:cNvPr>
          <p:cNvSpPr txBox="1"/>
          <p:nvPr/>
        </p:nvSpPr>
        <p:spPr>
          <a:xfrm>
            <a:off x="4970392" y="2156023"/>
            <a:ext cx="8097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+48%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+34%</a:t>
            </a:r>
          </a:p>
          <a:p>
            <a:endParaRPr lang="ro-RO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+16%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B89D7E-DB05-375E-FA42-556679D39A1D}"/>
              </a:ext>
            </a:extLst>
          </p:cNvPr>
          <p:cNvSpPr txBox="1"/>
          <p:nvPr/>
        </p:nvSpPr>
        <p:spPr>
          <a:xfrm>
            <a:off x="4423536" y="1774569"/>
            <a:ext cx="242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accent5">
                    <a:lumMod val="75000"/>
                  </a:schemeClr>
                </a:solidFill>
              </a:rPr>
              <a:t>comparativ cu 2021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2BB8A7-6042-DB79-6487-7CA5170FA430}"/>
              </a:ext>
            </a:extLst>
          </p:cNvPr>
          <p:cNvCxnSpPr>
            <a:cxnSpLocks/>
          </p:cNvCxnSpPr>
          <p:nvPr/>
        </p:nvCxnSpPr>
        <p:spPr>
          <a:xfrm>
            <a:off x="456159" y="1713641"/>
            <a:ext cx="8648364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D0C156F-57C3-1AC9-B642-A56BC99A83B7}"/>
              </a:ext>
            </a:extLst>
          </p:cNvPr>
          <p:cNvSpPr txBox="1"/>
          <p:nvPr/>
        </p:nvSpPr>
        <p:spPr>
          <a:xfrm>
            <a:off x="5316769" y="4026457"/>
            <a:ext cx="4044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b="1" dirty="0">
                <a:solidFill>
                  <a:srgbClr val="009999"/>
                </a:solidFill>
                <a:latin typeface="Bahnschrift" panose="020B0502040204020203" pitchFamily="34" charset="0"/>
              </a:rPr>
              <a:t>TINERII SUNT AFECTAȚI ÎN</a:t>
            </a:r>
            <a:r>
              <a:rPr lang="en-US" sz="1050" b="1" dirty="0">
                <a:solidFill>
                  <a:srgbClr val="009999"/>
                </a:solidFill>
                <a:latin typeface="Bahnschrift" panose="020B0502040204020203" pitchFamily="34" charset="0"/>
              </a:rPr>
              <a:t>TR-O</a:t>
            </a:r>
            <a:r>
              <a:rPr lang="ro-RO" sz="1050" b="1" dirty="0">
                <a:solidFill>
                  <a:srgbClr val="009999"/>
                </a:solidFill>
                <a:latin typeface="Bahnschrift" panose="020B0502040204020203" pitchFamily="34" charset="0"/>
              </a:rPr>
              <a:t> MĂSURĂ MAI MARE DE ITS</a:t>
            </a:r>
            <a:endParaRPr lang="en-US" sz="105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3D7845C-E2AA-FA38-DF2F-74B8AFB02B04}"/>
              </a:ext>
            </a:extLst>
          </p:cNvPr>
          <p:cNvCxnSpPr>
            <a:cxnSpLocks/>
          </p:cNvCxnSpPr>
          <p:nvPr/>
        </p:nvCxnSpPr>
        <p:spPr>
          <a:xfrm>
            <a:off x="317884" y="7490809"/>
            <a:ext cx="0" cy="156183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CB68C7-C443-90B1-021D-C63CA850D0E2}"/>
              </a:ext>
            </a:extLst>
          </p:cNvPr>
          <p:cNvCxnSpPr>
            <a:cxnSpLocks/>
          </p:cNvCxnSpPr>
          <p:nvPr/>
        </p:nvCxnSpPr>
        <p:spPr>
          <a:xfrm>
            <a:off x="5699883" y="4214893"/>
            <a:ext cx="0" cy="196170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19749F8-65D9-11B6-2908-768DC8256496}"/>
              </a:ext>
            </a:extLst>
          </p:cNvPr>
          <p:cNvSpPr txBox="1"/>
          <p:nvPr/>
        </p:nvSpPr>
        <p:spPr>
          <a:xfrm>
            <a:off x="5750363" y="6109765"/>
            <a:ext cx="258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SCREENING INSUFICIENT</a:t>
            </a:r>
            <a:endParaRPr lang="en-US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0ECDF2-88D1-EAAC-8F99-CCA9C34DA60A}"/>
              </a:ext>
            </a:extLst>
          </p:cNvPr>
          <p:cNvSpPr txBox="1"/>
          <p:nvPr/>
        </p:nvSpPr>
        <p:spPr>
          <a:xfrm>
            <a:off x="5750363" y="6486547"/>
            <a:ext cx="258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PROBLEME DE CONFIDENȚIALITATE</a:t>
            </a:r>
            <a:endParaRPr lang="en-US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347CA6-AFCB-69E1-0B24-66A85D691C6A}"/>
              </a:ext>
            </a:extLst>
          </p:cNvPr>
          <p:cNvSpPr txBox="1"/>
          <p:nvPr/>
        </p:nvSpPr>
        <p:spPr>
          <a:xfrm>
            <a:off x="5750363" y="5732983"/>
            <a:ext cx="258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PARTENERI MULTIPLI</a:t>
            </a:r>
            <a:endParaRPr lang="en-US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CDFCA4-331D-D202-2E69-37AD03274660}"/>
              </a:ext>
            </a:extLst>
          </p:cNvPr>
          <p:cNvSpPr txBox="1"/>
          <p:nvPr/>
        </p:nvSpPr>
        <p:spPr>
          <a:xfrm>
            <a:off x="2289180" y="7523423"/>
            <a:ext cx="6982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u="sng" dirty="0">
                <a:solidFill>
                  <a:srgbClr val="FF0000"/>
                </a:solidFill>
              </a:rPr>
              <a:t>CARE SUNT METODELE DE PREVENIRE A INFECȚIILOR CU TRANSMITERE SEXUALĂ?</a:t>
            </a:r>
          </a:p>
        </p:txBody>
      </p:sp>
      <p:sp>
        <p:nvSpPr>
          <p:cNvPr id="56" name="Rounded Rectangle 76">
            <a:extLst>
              <a:ext uri="{FF2B5EF4-FFF2-40B4-BE49-F238E27FC236}">
                <a16:creationId xmlns:a16="http://schemas.microsoft.com/office/drawing/2014/main" id="{BE10BE59-64DA-9F3E-64FD-7C1E17A0628F}"/>
              </a:ext>
            </a:extLst>
          </p:cNvPr>
          <p:cNvSpPr/>
          <p:nvPr/>
        </p:nvSpPr>
        <p:spPr>
          <a:xfrm>
            <a:off x="7021970" y="8194908"/>
            <a:ext cx="2339661" cy="2572893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o-RO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tratate, </a:t>
            </a:r>
            <a:r>
              <a:rPr lang="ro-RO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 duce la consecințe grave, inclusiv boli neurologice și cardiovasculare, infertilitate, sarcină </a:t>
            </a:r>
            <a:r>
              <a:rPr lang="en-US" sz="1600" b="1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extrauterin</a:t>
            </a:r>
            <a:r>
              <a:rPr lang="ro-RO" sz="1600" b="1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născuți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morti și risc crescut de </a:t>
            </a:r>
            <a:r>
              <a:rPr lang="ro-RO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infectare cu 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HIV.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4AC289-CB6B-F79C-40E8-E023FEDD8709}"/>
              </a:ext>
            </a:extLst>
          </p:cNvPr>
          <p:cNvSpPr/>
          <p:nvPr/>
        </p:nvSpPr>
        <p:spPr>
          <a:xfrm>
            <a:off x="391131" y="4919157"/>
            <a:ext cx="257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503 cazuri noi sifilis</a:t>
            </a:r>
            <a:r>
              <a:rPr lang="en-US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endParaRPr lang="ro-RO" sz="2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55C942F-AD1F-7FE0-6E41-7E54C631ACA5}"/>
              </a:ext>
            </a:extLst>
          </p:cNvPr>
          <p:cNvSpPr/>
          <p:nvPr/>
        </p:nvSpPr>
        <p:spPr>
          <a:xfrm>
            <a:off x="456160" y="8757475"/>
            <a:ext cx="1486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Screening-ul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diagnosticarea precoce a persoanelor cu ITS și a partenerilor lor sexuali oferă cea mai bună oportunitate pentru un tratament eficient și pentru prevenirea complicațiilor și transmiterii ulterioare.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400" b="1" dirty="0">
                <a:solidFill>
                  <a:srgbClr val="009999"/>
                </a:solidFill>
                <a:latin typeface="Bahnschrift" panose="020B0502040204020203" pitchFamily="34" charset="0"/>
              </a:rPr>
              <a:t> </a:t>
            </a:r>
            <a:endParaRPr lang="en-US" sz="900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53B09F8-4D70-42CE-A9EB-04A174E269F2}"/>
              </a:ext>
            </a:extLst>
          </p:cNvPr>
          <p:cNvSpPr txBox="1"/>
          <p:nvPr/>
        </p:nvSpPr>
        <p:spPr>
          <a:xfrm>
            <a:off x="6383717" y="2370987"/>
            <a:ext cx="3237623" cy="372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solidFill>
                  <a:srgbClr val="009999"/>
                </a:solidFill>
              </a:rPr>
              <a:t>FAVORIZÂND TRANSMITEREA</a:t>
            </a:r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C339D03-F978-9BB6-F467-253C0871B046}"/>
              </a:ext>
            </a:extLst>
          </p:cNvPr>
          <p:cNvCxnSpPr>
            <a:cxnSpLocks/>
          </p:cNvCxnSpPr>
          <p:nvPr/>
        </p:nvCxnSpPr>
        <p:spPr>
          <a:xfrm>
            <a:off x="2946619" y="1772314"/>
            <a:ext cx="0" cy="196170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4" name="Picture 83" descr="One big red thumbtack in front of many smaller black thumbtacks">
            <a:extLst>
              <a:ext uri="{FF2B5EF4-FFF2-40B4-BE49-F238E27FC236}">
                <a16:creationId xmlns:a16="http://schemas.microsoft.com/office/drawing/2014/main" id="{DF744AAA-990D-8EE4-8BD8-7A9EDF027F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41" y="5671044"/>
            <a:ext cx="1703364" cy="1209537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8888A63-E78E-9080-EE5E-D289083EA739}"/>
              </a:ext>
            </a:extLst>
          </p:cNvPr>
          <p:cNvSpPr txBox="1"/>
          <p:nvPr/>
        </p:nvSpPr>
        <p:spPr>
          <a:xfrm>
            <a:off x="3505689" y="4787884"/>
            <a:ext cx="234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sifilis</a:t>
            </a:r>
            <a:r>
              <a:rPr lang="en-US" dirty="0"/>
              <a:t> </a:t>
            </a:r>
            <a:r>
              <a:rPr lang="en-US" dirty="0" err="1"/>
              <a:t>secundar</a:t>
            </a:r>
            <a:r>
              <a:rPr lang="ro-RO" dirty="0"/>
              <a:t>: </a:t>
            </a:r>
            <a:r>
              <a:rPr lang="en-US" dirty="0"/>
              <a:t>19.5%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29D8734-3797-1C59-3CFC-A0496AE96709}"/>
              </a:ext>
            </a:extLst>
          </p:cNvPr>
          <p:cNvSpPr txBox="1"/>
          <p:nvPr/>
        </p:nvSpPr>
        <p:spPr>
          <a:xfrm>
            <a:off x="3559924" y="4326219"/>
            <a:ext cx="2139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sifilis</a:t>
            </a:r>
            <a:r>
              <a:rPr lang="en-US" dirty="0"/>
              <a:t> latent</a:t>
            </a:r>
            <a:r>
              <a:rPr lang="ro-RO" dirty="0"/>
              <a:t>: </a:t>
            </a:r>
            <a:r>
              <a:rPr lang="en-US" dirty="0"/>
              <a:t>63,6%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77680D7-F065-14B1-D3C6-00E776AB5F67}"/>
              </a:ext>
            </a:extLst>
          </p:cNvPr>
          <p:cNvSpPr txBox="1"/>
          <p:nvPr/>
        </p:nvSpPr>
        <p:spPr>
          <a:xfrm>
            <a:off x="3925217" y="5601695"/>
            <a:ext cx="1779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7,6%</a:t>
            </a:r>
            <a:r>
              <a:rPr lang="ro-RO" dirty="0"/>
              <a:t> din cazuri </a:t>
            </a:r>
            <a:r>
              <a:rPr lang="fr-FR" dirty="0"/>
              <a:t>au </a:t>
            </a:r>
            <a:r>
              <a:rPr lang="fr-FR" dirty="0" err="1"/>
              <a:t>fost</a:t>
            </a:r>
            <a:r>
              <a:rPr lang="fr-FR" dirty="0"/>
              <a:t> </a:t>
            </a:r>
            <a:r>
              <a:rPr lang="ro-RO" dirty="0"/>
              <a:t>depistate </a:t>
            </a:r>
            <a:r>
              <a:rPr lang="fr-FR" dirty="0"/>
              <a:t>la gravide</a:t>
            </a:r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63DE231-F436-89EF-8A8B-B0A5F1D86815}"/>
              </a:ext>
            </a:extLst>
          </p:cNvPr>
          <p:cNvSpPr/>
          <p:nvPr/>
        </p:nvSpPr>
        <p:spPr>
          <a:xfrm>
            <a:off x="5882053" y="4326219"/>
            <a:ext cx="3416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/>
              <a:t>Foarte mulți tineri nu știu că sunt infectați pentru că frecvent, nu există simptome îngrijorătoare inițial.</a:t>
            </a:r>
            <a:endParaRPr lang="en-US" sz="16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pic>
        <p:nvPicPr>
          <p:cNvPr id="95" name="Graphic 94" descr="Pregnant lady with solid fill">
            <a:extLst>
              <a:ext uri="{FF2B5EF4-FFF2-40B4-BE49-F238E27FC236}">
                <a16:creationId xmlns:a16="http://schemas.microsoft.com/office/drawing/2014/main" id="{DC19A12D-4C8C-87A6-9ACD-B02D9D3988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58807" y="5614337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1B236D-E376-9563-BF25-B0C9D22043EB}"/>
              </a:ext>
            </a:extLst>
          </p:cNvPr>
          <p:cNvSpPr txBox="1"/>
          <p:nvPr/>
        </p:nvSpPr>
        <p:spPr>
          <a:xfrm>
            <a:off x="2285594" y="11638218"/>
            <a:ext cx="6699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Pentru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  preveni răspândirea infecțiilor cu transmitere sexuală se recomandă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testarea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pentru ITS.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5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095" t="20614" r="8110" b="68440"/>
          <a:stretch/>
        </p:blipFill>
        <p:spPr>
          <a:xfrm>
            <a:off x="5157916" y="2348518"/>
            <a:ext cx="3939199" cy="1438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8839" y="1903149"/>
            <a:ext cx="2311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009999"/>
                </a:solidFill>
                <a:latin typeface="Bahnschrift" panose="020B0502040204020203" pitchFamily="34" charset="0"/>
              </a:rPr>
              <a:t>Anual, </a:t>
            </a:r>
            <a:r>
              <a:rPr lang="ro-RO" b="1" dirty="0">
                <a:latin typeface="Bahnschrift" panose="020B0502040204020203" pitchFamily="34" charset="0"/>
              </a:rPr>
              <a:t>în lume, </a:t>
            </a:r>
            <a:r>
              <a:rPr lang="ro-RO" dirty="0">
                <a:latin typeface="Bahnschrift" panose="020B0502040204020203" pitchFamily="34" charset="0"/>
              </a:rPr>
              <a:t>sunt </a:t>
            </a:r>
            <a:r>
              <a:rPr lang="ro-RO" b="1" cap="all" dirty="0">
                <a:latin typeface="Bahnschrift" panose="020B0502040204020203" pitchFamily="34" charset="0"/>
              </a:rPr>
              <a:t>diagnosticate  peste</a:t>
            </a:r>
          </a:p>
          <a:p>
            <a:r>
              <a:rPr lang="ro-RO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600.000</a:t>
            </a:r>
            <a:r>
              <a:rPr lang="en-US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>
                <a:solidFill>
                  <a:srgbClr val="009999"/>
                </a:solidFill>
                <a:latin typeface="Bahnschrift" panose="020B0502040204020203" pitchFamily="34" charset="0"/>
              </a:rPr>
              <a:t>c</a:t>
            </a:r>
            <a:r>
              <a:rPr lang="ro-RO" dirty="0">
                <a:solidFill>
                  <a:srgbClr val="009999"/>
                </a:solidFill>
                <a:latin typeface="Bahnschrift" panose="020B0502040204020203" pitchFamily="34" charset="0"/>
              </a:rPr>
              <a:t>azuri.</a:t>
            </a:r>
            <a:endParaRPr lang="en-US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8666" y="1786815"/>
            <a:ext cx="460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Bahnschrift" panose="020B0502040204020203" pitchFamily="34" charset="0"/>
              </a:rPr>
              <a:t>RATA SUPRAVIEȚUIRII LA 5 ANI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3771" y="2348518"/>
            <a:ext cx="184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0099CC"/>
                </a:solidFill>
                <a:latin typeface="Bahnschrift" panose="020B0502040204020203" pitchFamily="34" charset="0"/>
              </a:rPr>
              <a:t>DIAGNOSTIC PRECOCE</a:t>
            </a:r>
            <a:endParaRPr lang="en-US" b="1" dirty="0">
              <a:solidFill>
                <a:srgbClr val="0099CC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5317" y="3140513"/>
            <a:ext cx="238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DIAGNOSTIC </a:t>
            </a:r>
          </a:p>
          <a:p>
            <a:pPr algn="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ÎN STADII AVANSATE</a:t>
            </a:r>
            <a:endParaRPr lang="en-US" b="1" dirty="0">
              <a:solidFill>
                <a:srgbClr val="FF99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78051" y="4170324"/>
            <a:ext cx="82450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994" y="4351314"/>
            <a:ext cx="85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009999"/>
                </a:solidFill>
                <a:latin typeface="Bahnschrift" panose="020B0502040204020203" pitchFamily="34" charset="0"/>
              </a:rPr>
              <a:t>CINE ESTE LA RISC DE CANCER DE  COL UTERIN?</a:t>
            </a:r>
            <a:endParaRPr lang="en-US" sz="28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5672" y="4971992"/>
            <a:ext cx="1660079" cy="1660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009" y="10175315"/>
            <a:ext cx="3032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Bahnschrift" panose="020B0502040204020203" pitchFamily="34" charset="0"/>
              </a:rPr>
              <a:t>Peste</a:t>
            </a:r>
            <a:r>
              <a:rPr lang="en-GB" dirty="0">
                <a:latin typeface="Bahnschrift" panose="020B0502040204020203" pitchFamily="34" charset="0"/>
              </a:rPr>
              <a:t> 90% din</a:t>
            </a:r>
            <a:r>
              <a:rPr lang="ro-RO" dirty="0">
                <a:latin typeface="Bahnschrift" panose="020B0502040204020203" pitchFamily="34" charset="0"/>
              </a:rPr>
              <a:t>tre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cancerele</a:t>
            </a:r>
            <a:r>
              <a:rPr lang="en-GB" dirty="0">
                <a:latin typeface="Bahnschrift" panose="020B0502040204020203" pitchFamily="34" charset="0"/>
              </a:rPr>
              <a:t> de col </a:t>
            </a:r>
            <a:r>
              <a:rPr lang="en-GB" dirty="0" err="1">
                <a:latin typeface="Bahnschrift" panose="020B0502040204020203" pitchFamily="34" charset="0"/>
              </a:rPr>
              <a:t>uterin</a:t>
            </a:r>
            <a:r>
              <a:rPr lang="en-GB" dirty="0">
                <a:latin typeface="Bahnschrift" panose="020B0502040204020203" pitchFamily="34" charset="0"/>
              </a:rPr>
              <a:t> sunt </a:t>
            </a:r>
            <a:r>
              <a:rPr lang="en-GB" dirty="0" err="1">
                <a:latin typeface="Bahnschrift" panose="020B0502040204020203" pitchFamily="34" charset="0"/>
              </a:rPr>
              <a:t>cauzate</a:t>
            </a:r>
            <a:r>
              <a:rPr lang="en-GB" dirty="0">
                <a:latin typeface="Bahnschrift" panose="020B0502040204020203" pitchFamily="34" charset="0"/>
              </a:rPr>
              <a:t> de</a:t>
            </a:r>
            <a:r>
              <a:rPr lang="ro-RO" dirty="0">
                <a:latin typeface="Bahnschrift" panose="020B0502040204020203" pitchFamily="34" charset="0"/>
              </a:rPr>
              <a:t> infecția cu HPV </a:t>
            </a:r>
            <a:endParaRPr lang="en-GB" dirty="0">
              <a:latin typeface="Bahnschrift" panose="020B0502040204020203" pitchFamily="34" charset="0"/>
            </a:endParaRPr>
          </a:p>
          <a:p>
            <a:pPr algn="ctr"/>
            <a:r>
              <a:rPr lang="en-GB" dirty="0" err="1">
                <a:latin typeface="Bahnschrift" panose="020B0502040204020203" pitchFamily="34" charset="0"/>
              </a:rPr>
              <a:t>Peste</a:t>
            </a:r>
            <a:r>
              <a:rPr lang="en-GB" dirty="0">
                <a:latin typeface="Bahnschrift" panose="020B0502040204020203" pitchFamily="34" charset="0"/>
              </a:rPr>
              <a:t> 80% din </a:t>
            </a:r>
            <a:r>
              <a:rPr lang="en-GB" dirty="0" err="1">
                <a:latin typeface="Bahnschrift" panose="020B0502040204020203" pitchFamily="34" charset="0"/>
              </a:rPr>
              <a:t>persoane</a:t>
            </a:r>
            <a:r>
              <a:rPr lang="en-GB" dirty="0">
                <a:latin typeface="Bahnschrift" panose="020B0502040204020203" pitchFamily="34" charset="0"/>
              </a:rPr>
              <a:t> se </a:t>
            </a:r>
            <a:r>
              <a:rPr lang="en-GB" dirty="0" err="1">
                <a:latin typeface="Bahnschrift" panose="020B0502040204020203" pitchFamily="34" charset="0"/>
              </a:rPr>
              <a:t>infecteaz</a:t>
            </a:r>
            <a:r>
              <a:rPr lang="ro-RO" dirty="0">
                <a:latin typeface="Bahnschrift" panose="020B0502040204020203" pitchFamily="34" charset="0"/>
              </a:rPr>
              <a:t>ă cu HPV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ro-RO" dirty="0">
                <a:latin typeface="Bahnschrift" panose="020B0502040204020203" pitchFamily="34" charset="0"/>
              </a:rPr>
              <a:t>în cursul vieții, dar majoritatea nu vor  dezvolta cancer de col uterin.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1864" y="5047590"/>
            <a:ext cx="3817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Bahnschrift" panose="020B0502040204020203" pitchFamily="34" charset="0"/>
              </a:rPr>
              <a:t>CEL MAI FRECVENT SUNT </a:t>
            </a:r>
            <a:r>
              <a:rPr lang="ro-RO" sz="2000" b="1" dirty="0">
                <a:solidFill>
                  <a:srgbClr val="009999"/>
                </a:solidFill>
                <a:latin typeface="Bahnschrift" panose="020B0502040204020203" pitchFamily="34" charset="0"/>
              </a:rPr>
              <a:t>DIAGNOSTICATE FEMEI ÎN VÂRSTĂ DE</a:t>
            </a:r>
          </a:p>
          <a:p>
            <a:r>
              <a:rPr lang="ro-RO" sz="4800" b="1" dirty="0">
                <a:solidFill>
                  <a:srgbClr val="009999"/>
                </a:solidFill>
                <a:latin typeface="Bahnschrift" panose="020B0502040204020203" pitchFamily="34" charset="0"/>
              </a:rPr>
              <a:t>35-44 </a:t>
            </a:r>
            <a:r>
              <a:rPr lang="ro-RO" sz="2400" b="1" dirty="0">
                <a:solidFill>
                  <a:srgbClr val="009999"/>
                </a:solidFill>
                <a:latin typeface="Bahnschrift" panose="020B0502040204020203" pitchFamily="34" charset="0"/>
              </a:rPr>
              <a:t>ANI</a:t>
            </a:r>
            <a:endParaRPr lang="en-US" sz="24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607788" y="6866544"/>
            <a:ext cx="8245098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9057" t="67356" r="74608" b="22027"/>
          <a:stretch/>
        </p:blipFill>
        <p:spPr>
          <a:xfrm>
            <a:off x="1319718" y="8766690"/>
            <a:ext cx="1483162" cy="12475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9461" y="7000365"/>
            <a:ext cx="3514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CE CAUZEAZĂ CANCERUL DE COL UTERIN?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631067" y="6866544"/>
            <a:ext cx="75101" cy="562240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6472239" y="6887429"/>
            <a:ext cx="102813" cy="560152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3774" y="8128606"/>
            <a:ext cx="351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CEA MAI COMUNĂ CAUZĂ</a:t>
            </a:r>
          </a:p>
          <a:p>
            <a:pPr algn="ctr"/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HPV (HUMAN PAPILOMAVIRUS</a:t>
            </a:r>
            <a:r>
              <a:rPr lang="ro-RO" dirty="0">
                <a:latin typeface="Bahnschrift" panose="020B0502040204020203" pitchFamily="34" charset="0"/>
              </a:rPr>
              <a:t>)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6894" y="5140313"/>
            <a:ext cx="3032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000" dirty="0">
                <a:latin typeface="Bahnschrift" panose="020B0502040204020203" pitchFamily="34" charset="0"/>
              </a:rPr>
              <a:t>Toate femeile, indiferent de rasă/etnie sunt la risc de a dezvolta cancer de col uterin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3813" y="6866544"/>
            <a:ext cx="2766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Care sunt simptomele?</a:t>
            </a:r>
            <a:endParaRPr lang="en-US" sz="2800" b="1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8982" y="7678279"/>
            <a:ext cx="2609159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Bahnschrift" panose="020B0502040204020203" pitchFamily="34" charset="0"/>
              </a:rPr>
              <a:t> </a:t>
            </a:r>
            <a:r>
              <a:rPr lang="ro-RO" sz="2000" dirty="0">
                <a:latin typeface="Bahnschrift" panose="020B0502040204020203" pitchFamily="34" charset="0"/>
              </a:rPr>
              <a:t>În mod obișnuit </a:t>
            </a:r>
            <a:r>
              <a:rPr lang="ro-RO" sz="2000" b="1" dirty="0">
                <a:latin typeface="Bahnschrift" panose="020B0502040204020203" pitchFamily="34" charset="0"/>
              </a:rPr>
              <a:t>nu există simptome în stadiile precoce </a:t>
            </a:r>
            <a:r>
              <a:rPr lang="ro-RO" sz="2000" dirty="0">
                <a:latin typeface="Bahnschrift" panose="020B0502040204020203" pitchFamily="34" charset="0"/>
              </a:rPr>
              <a:t>de cancer de col uterin.</a:t>
            </a:r>
            <a:endParaRPr lang="ro-RO" sz="20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  <a:p>
            <a:pPr algn="ctr"/>
            <a:endParaRPr lang="ro-RO" sz="17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dirty="0">
                <a:solidFill>
                  <a:srgbClr val="FF9900"/>
                </a:solidFill>
                <a:latin typeface="Bahnschrift" panose="020B0502040204020203" pitchFamily="34" charset="0"/>
              </a:rPr>
              <a:t>ODATĂ CE CANCERUL AVANSEAZĂ</a:t>
            </a:r>
          </a:p>
          <a:p>
            <a:pPr algn="ctr"/>
            <a:r>
              <a:rPr lang="ro-RO" sz="1700" dirty="0">
                <a:latin typeface="Bahnschrift" panose="020B0502040204020203" pitchFamily="34" charset="0"/>
              </a:rPr>
              <a:t>Simptomele pot include:</a:t>
            </a:r>
          </a:p>
          <a:p>
            <a:pPr algn="ctr"/>
            <a:endParaRPr lang="ro-RO" sz="1700" dirty="0"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Sângerări vaginale anormale</a:t>
            </a:r>
          </a:p>
          <a:p>
            <a:pPr algn="ctr"/>
            <a:endParaRPr lang="ro-RO" sz="1050" b="1" cap="all" dirty="0">
              <a:solidFill>
                <a:srgbClr val="009999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 scurgeri vaginale anormale</a:t>
            </a:r>
          </a:p>
          <a:p>
            <a:pPr algn="ctr"/>
            <a:endParaRPr lang="ro-RO" sz="1600" b="1" cap="all" dirty="0">
              <a:solidFill>
                <a:srgbClr val="009999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Durere la contactul sexual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7154" y="6891752"/>
            <a:ext cx="256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DE CE ESTE SCREENING-UL CRUCIAL?</a:t>
            </a:r>
            <a:endParaRPr lang="en-US" sz="2400" b="1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7228" y="8200694"/>
            <a:ext cx="26465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>
                <a:solidFill>
                  <a:srgbClr val="FF9900"/>
                </a:solidFill>
                <a:latin typeface="Bahnschrift" panose="020B0502040204020203" pitchFamily="34" charset="0"/>
              </a:rPr>
              <a:t>6</a:t>
            </a:r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 DIN </a:t>
            </a:r>
            <a:r>
              <a:rPr lang="ro-RO" sz="4400" b="1" dirty="0">
                <a:solidFill>
                  <a:srgbClr val="FF9900"/>
                </a:solidFill>
                <a:latin typeface="Bahnschrift" panose="020B0502040204020203" pitchFamily="34" charset="0"/>
              </a:rPr>
              <a:t>10</a:t>
            </a:r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sz="2400" b="1" dirty="0">
                <a:solidFill>
                  <a:srgbClr val="FF9900"/>
                </a:solidFill>
                <a:latin typeface="Bahnschrift" panose="020B0502040204020203" pitchFamily="34" charset="0"/>
              </a:rPr>
              <a:t>CANCERE DE COL UTERIN</a:t>
            </a:r>
          </a:p>
          <a:p>
            <a:pPr algn="r"/>
            <a:r>
              <a:rPr lang="ro-RO" sz="2400" b="1" dirty="0">
                <a:solidFill>
                  <a:srgbClr val="FF990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SUNT DEPISTATE LA FEMEI CARE NU AU FĂCUT NICIODATĂ UN TEST 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BABEȘ-PAPANICOLAU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sau nu au fost testate în ultimii 5 ani.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86894" y="12464888"/>
            <a:ext cx="82450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81387C1-6703-4285-47C2-9CBD54D05296}"/>
              </a:ext>
            </a:extLst>
          </p:cNvPr>
          <p:cNvSpPr/>
          <p:nvPr/>
        </p:nvSpPr>
        <p:spPr>
          <a:xfrm>
            <a:off x="7292440" y="360292"/>
            <a:ext cx="1857537" cy="85898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A4F18-DB46-A1B1-8E87-2967A459A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38000" r="21542" b="39840"/>
          <a:stretch/>
        </p:blipFill>
        <p:spPr>
          <a:xfrm>
            <a:off x="7724189" y="509195"/>
            <a:ext cx="1385271" cy="5361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BCEA2A-3661-7EFA-3C51-91D199EF3FBF}"/>
              </a:ext>
            </a:extLst>
          </p:cNvPr>
          <p:cNvSpPr/>
          <p:nvPr/>
        </p:nvSpPr>
        <p:spPr>
          <a:xfrm>
            <a:off x="402205" y="358204"/>
            <a:ext cx="1857537" cy="85898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B2BFF2-EC4F-D55E-B2F2-B13F63BB2E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404215" y="509195"/>
            <a:ext cx="1669014" cy="5361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36C7B4-53A2-668D-5C10-6FA8C2A13E25}"/>
              </a:ext>
            </a:extLst>
          </p:cNvPr>
          <p:cNvSpPr txBox="1"/>
          <p:nvPr/>
        </p:nvSpPr>
        <p:spPr>
          <a:xfrm>
            <a:off x="2014444" y="356810"/>
            <a:ext cx="5711067" cy="86177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6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IANUARIE 2024</a:t>
            </a:r>
          </a:p>
          <a:p>
            <a:pPr algn="ctr"/>
            <a:r>
              <a:rPr lang="ro-RO" sz="16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CAMPANIE DE PREVENȚIE A cancerului DE COL UTERIN</a:t>
            </a:r>
            <a:endParaRPr lang="en-US" sz="1600" b="1" cap="all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ă-te! Testează-te!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accineaz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-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!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8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1116</TotalTime>
  <Words>529</Words>
  <Application>Microsoft Office PowerPoint</Application>
  <PresentationFormat>A3 Paper (297x420 mm)</PresentationFormat>
  <Paragraphs>93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Sorina Irimie</dc:creator>
  <cp:lastModifiedBy>Eugenia Bratu</cp:lastModifiedBy>
  <cp:revision>48</cp:revision>
  <cp:lastPrinted>2024-06-13T10:54:36Z</cp:lastPrinted>
  <dcterms:created xsi:type="dcterms:W3CDTF">2023-09-29T06:47:10Z</dcterms:created>
  <dcterms:modified xsi:type="dcterms:W3CDTF">2024-06-19T12:18:57Z</dcterms:modified>
</cp:coreProperties>
</file>